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0" d="100"/>
          <a:sy n="60" d="100"/>
        </p:scale>
        <p:origin x="72" y="4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901cac31e46103c3b209a85#tid=690876e07025800008f0b67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fbf4e4dd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攻略识别</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acf4d369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攻略解读</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c44fe600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攻略应用</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9.xml"/><Relationship Id="rId2" Type="http://schemas.openxmlformats.org/officeDocument/2006/relationships/image" Target="../media/image6.png"/><Relationship Id="rId1"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6_1#f16637e7e?vop=1&amp;pid=c44fe600a&amp;color=0,0,0&amp;vtp=1&amp;bt=1&amp;bbb=1&amp;hb=1"/>
          <p:cNvSpPr/>
          <p:nvPr/>
        </p:nvSpPr>
        <p:spPr>
          <a:xfrm>
            <a:off x="832104" y="108000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self-respect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dirty="0"/>
          </a:p>
        </p:txBody>
      </p:sp>
      <p:sp>
        <p:nvSpPr>
          <p:cNvPr id="3" name="QC_4_AN.17_1#f16637e7e.blank?vop=1&amp;pid=c44fe600a&amp;color=0,0,0&amp;vpa=6&amp;vtp=1"/>
          <p:cNvSpPr/>
          <p:nvPr/>
        </p:nvSpPr>
        <p:spPr>
          <a:xfrm>
            <a:off x="7435310" y="1468620"/>
            <a:ext cx="319088" cy="373190"/>
          </a:xfrm>
          <a:prstGeom prst="rect">
            <a:avLst/>
          </a:prstGeom>
          <a:noFill/>
        </p:spPr>
        <p:txBody>
          <a:bodyPr wrap="none" lIns="0" tIns="0" rIns="0" bIns="0" rtlCol="0" anchor="t"/>
          <a:lstStyle/>
          <a:p>
            <a:pPr algn="ctr">
              <a:lnSpc>
                <a:spcPts val="33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4_BD.16_2#f16637e7e.choices?vop=1&amp;pid=c44fe600a&amp;color=0,0,0&amp;vtp=1&amp;bbb=1"/>
          <p:cNvSpPr/>
          <p:nvPr/>
        </p:nvSpPr>
        <p:spPr>
          <a:xfrm>
            <a:off x="832104" y="2319329"/>
            <a:ext cx="10533888" cy="360680"/>
          </a:xfrm>
          <a:prstGeom prst="rect">
            <a:avLst/>
          </a:prstGeom>
          <a:noFill/>
        </p:spPr>
        <p:txBody>
          <a:bodyPr wrap="none" lIns="0" tIns="0" rIns="0" bIns="0" rtlCol="0" anchor="t"/>
          <a:lstStyle/>
          <a:p>
            <a:pPr>
              <a:lnSpc>
                <a:spcPts val="3200"/>
              </a:lnSpc>
              <a:tabLst>
                <a:tab pos="2938145" algn="l"/>
                <a:tab pos="5393690" algn="l"/>
                <a:tab pos="791273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contrary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endParaRPr lang="en-US" altLang="zh-CN" sz="1800" dirty="0"/>
          </a:p>
        </p:txBody>
      </p:sp>
      <p:sp>
        <p:nvSpPr>
          <p:cNvPr id="5" name="QC_4_AS.18_1#f16637e7e?vop=1&amp;pid=c44fe600a&amp;color=0,0,0&amp;vtp=1&amp;bbb=1&amp;hb=1"/>
          <p:cNvSpPr/>
          <p:nvPr/>
        </p:nvSpPr>
        <p:spPr>
          <a:xfrm>
            <a:off x="832104" y="2739636"/>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分析语境可知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不相信孩子能完成某事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原因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导致孩子也这样认为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他们不会因此获得自豪或</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自尊</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前后文很明显为因果关系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contrary</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相反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顺便说一下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换句话说</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项</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9_1#5a627063e?vop=1&amp;pid=c44fe600a&amp;color=0,0,0&amp;vtp=1&amp;bt=1&amp;bbb=1&amp;h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concrete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fulfil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earning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reputation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endParaRPr lang="en-US" altLang="zh-CN" dirty="0"/>
          </a:p>
        </p:txBody>
      </p:sp>
      <p:sp>
        <p:nvSpPr>
          <p:cNvPr id="3" name="QC_4_AN.20_1#5a627063e.blank?vop=1&amp;pid=c44fe600a&amp;color=0,0,0&amp;vpa=7&amp;vtp=1"/>
          <p:cNvSpPr/>
          <p:nvPr/>
        </p:nvSpPr>
        <p:spPr>
          <a:xfrm>
            <a:off x="2736310" y="1447665"/>
            <a:ext cx="331788" cy="354140"/>
          </a:xfrm>
          <a:prstGeom prst="rect">
            <a:avLst/>
          </a:prstGeom>
          <a:noFill/>
        </p:spPr>
        <p:txBody>
          <a:bodyPr wrap="none" lIns="0" tIns="0" rIns="0" bIns="0" rtlCol="0" anchor="t"/>
          <a:lstStyle/>
          <a:p>
            <a:pPr algn="ctr">
              <a:lnSpc>
                <a:spcPts val="31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4_BD.19_2#5a627063e.choices?vop=1&amp;pid=c44fe600a&amp;color=0,0,0&amp;vtp=1&amp;bbb=1"/>
          <p:cNvSpPr/>
          <p:nvPr/>
        </p:nvSpPr>
        <p:spPr>
          <a:xfrm>
            <a:off x="832104" y="1894514"/>
            <a:ext cx="10533888" cy="360680"/>
          </a:xfrm>
          <a:prstGeom prst="rect">
            <a:avLst/>
          </a:prstGeom>
          <a:noFill/>
        </p:spPr>
        <p:txBody>
          <a:bodyPr wrap="none" lIns="0" tIns="0" rIns="0" bIns="0" rtlCol="0" anchor="t"/>
          <a:lstStyle/>
          <a:p>
            <a:pPr>
              <a:lnSpc>
                <a:spcPts val="3200"/>
              </a:lnSpc>
              <a:tabLst>
                <a:tab pos="2744470" algn="l"/>
                <a:tab pos="5628640" algn="l"/>
                <a:tab pos="824611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respectable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controversial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disturbing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complex</a:t>
            </a:r>
            <a:endParaRPr lang="en-US" altLang="zh-CN" sz="1800" dirty="0"/>
          </a:p>
        </p:txBody>
      </p:sp>
      <p:sp>
        <p:nvSpPr>
          <p:cNvPr id="5" name="QC_4_AS.21_1#5a627063e?vop=1&amp;pid=c44fe600a&amp;color=0,0,0&amp;vtp=1&amp;bbb=1&amp;hb=1"/>
          <p:cNvSpPr/>
          <p:nvPr/>
        </p:nvSpPr>
        <p:spPr>
          <a:xfrm>
            <a:off x="832104" y="2314821"/>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分析语境可知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前文提到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中国对地球的贡献</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后文又说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赢得了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的名声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前后文隐含因果关系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于中国积极采取行动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因此结果应该是正面的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即中国在国际社会中获得良好的声誉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respectable</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符</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合题意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项</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4_BD#b8d676e25?htil=1&amp;pid=c44fe600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042416" y="1089144"/>
            <a:ext cx="841248" cy="7772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4_BD#b8d676e25?htil=1&amp;pid=c44fe600a&amp;color=0,0,0&amp;tib=255,255,255&amp;vtp=1&amp;bt=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203704" y="1080000"/>
            <a:ext cx="9052560" cy="7863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4_BD#b8d676e25?pid=c44fe600a&amp;color=0,0,0&amp;vtp=1&amp;bbb=1"/>
          <p:cNvSpPr/>
          <p:nvPr/>
        </p:nvSpPr>
        <p:spPr>
          <a:xfrm>
            <a:off x="832104" y="2001004"/>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作为一名意志坚定的人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这位经理竭力完成这项任务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给我们留下了令人印象深刻的回忆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77950787f.fixed?pid=f78957b9b&amp;color=165,74,151&amp;vtp=1&amp;bbb=1"/>
          <p:cNvSpPr/>
          <p:nvPr/>
        </p:nvSpPr>
        <p:spPr>
          <a:xfrm>
            <a:off x="2386584" y="1408176"/>
            <a:ext cx="7223760" cy="932688"/>
          </a:xfrm>
          <a:prstGeom prst="rect">
            <a:avLst/>
          </a:prstGeom>
          <a:noFill/>
        </p:spPr>
        <p:txBody>
          <a:bodyPr wrap="none" lIns="0" tIns="0" rIns="0" bIns="0" rtlCol="0" anchor="ctr"/>
          <a:lstStyle/>
          <a:p>
            <a:pPr algn="ctr">
              <a:lnSpc>
                <a:spcPts val="66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语篇攻略11</a:t>
            </a:r>
            <a:endParaRPr lang="en-US" altLang="zh-CN" sz="5400" dirty="0"/>
          </a:p>
        </p:txBody>
      </p:sp>
      <p:sp>
        <p:nvSpPr>
          <p:cNvPr id="3" name="C_2_BD#77950787f.fixed?pid=f78957b9b&amp;color=255,255,255&amp;vtp=1&amp;bbb=1"/>
          <p:cNvSpPr/>
          <p:nvPr/>
        </p:nvSpPr>
        <p:spPr>
          <a:xfrm>
            <a:off x="2386584" y="2807208"/>
            <a:ext cx="7223760" cy="1435608"/>
          </a:xfrm>
          <a:prstGeom prst="rect">
            <a:avLst/>
          </a:prstGeom>
          <a:noFill/>
        </p:spPr>
        <p:txBody>
          <a:bodyPr wrap="none" lIns="0" tIns="0" rIns="0" bIns="0" rtlCol="0" anchor="ctr"/>
          <a:lstStyle/>
          <a:p>
            <a:pPr algn="ctr">
              <a:lnSpc>
                <a:spcPts val="5400"/>
              </a:lnSpc>
            </a:pPr>
            <a:r>
              <a:rPr lang="en-US" altLang="zh-CN" sz="4400" b="1" i="0" spc="-5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完形填空之巧解题：因果关系</a:t>
            </a:r>
            <a:endParaRPr lang="en-US" altLang="zh-CN" sz="4400" spc="-5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f3cd13c02?pid=fbf4e4dd7&amp;color=0,0,0&amp;vtp=1&amp;bt=1&amp;bbb=1&amp;hb=1"/>
          <p:cNvSpPr/>
          <p:nvPr/>
        </p:nvSpPr>
        <p:spPr>
          <a:xfrm>
            <a:off x="832104" y="1078992"/>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在高考中，完形填空题经常考查逻辑关系，有时是在选项中直接选出表示因果的词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，有时需要根据逻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辑关系词选择相应的答案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，这都需要我们有一定的逻辑推理能力</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。本篇内容将讲解怎样判断上下文是否构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成因果关系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，以及如何根据因果关系选出正确的选项。</a:t>
            </a:r>
            <a:endParaRPr lang="en-US" altLang="zh-CN"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b78bf19bd?pid=acf4d3693&amp;color=0,0,0&amp;vtp=1&amp;bt=1&amp;bbb=1&amp;hb=1"/>
          <p:cNvSpPr/>
          <p:nvPr/>
        </p:nvSpPr>
        <p:spPr>
          <a:xfrm>
            <a:off x="832104" y="1078992"/>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因果关系是指前后两句为原因和结果的关系,两句之间往往有表示原因或结果的关联词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。设题句有可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能为原因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，也有可能为结果</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。关于如何辨别完形填空文章中的因果关系并根据其选出正确选项可以分为以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下两种情况</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C_4_BD#82e43e0ba?pid=acf4d3693&amp;color=0,0,0&amp;vtp=1&amp;bbb=1"/>
          <p:cNvSpPr/>
          <p:nvPr/>
        </p:nvSpPr>
        <p:spPr>
          <a:xfrm>
            <a:off x="832104" y="2273300"/>
            <a:ext cx="10533888" cy="335280"/>
          </a:xfrm>
          <a:prstGeom prst="rect">
            <a:avLst/>
          </a:prstGeom>
          <a:noFill/>
        </p:spPr>
        <p:txBody>
          <a:bodyPr wrap="none" lIns="0" tIns="0" rIns="0" bIns="0" rtlCol="0" anchor="ctr"/>
          <a:lstStyle/>
          <a:p>
            <a:pPr algn="l">
              <a:lnSpc>
                <a:spcPts val="2800"/>
              </a:lnSpc>
            </a:pP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a:t>
            </a:r>
            <a:r>
              <a:rPr lang="en-US" altLang="zh-CN" sz="22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文本中出现明显的因果关系标志词</a:t>
            </a:r>
            <a:endParaRPr lang="en-US" altLang="zh-CN" sz="2200" dirty="0"/>
          </a:p>
        </p:txBody>
      </p:sp>
      <p:sp>
        <p:nvSpPr>
          <p:cNvPr id="4" name="P_5_BD#f03dfba8c?pid=82e43e0ba&amp;color=0,0,0&amp;vtp=1&amp;bbb=1&amp;hb=1"/>
          <p:cNvSpPr/>
          <p:nvPr/>
        </p:nvSpPr>
        <p:spPr>
          <a:xfrm>
            <a:off x="832104" y="2616200"/>
            <a:ext cx="10533888" cy="28613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这种情况下，我们可以根据标志词并结合上下文，选出合理的选项。</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师有话说</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常</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见的表示因果关系的标志词有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前因后果：thus、therefore、consequently、so、hence、as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consequence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、accordingly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1800" dirty="0">
              <a:latin typeface="宋体" panose="02010600030101010101" pitchFamily="2" charset="-122"/>
            </a:endParaRPr>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前果后因：because、because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of、since、as、for、due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to、thanks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attributable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grounds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of、considering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dirty="0">
              <a:latin typeface="宋体" panose="02010600030101010101" pitchFamily="2" charset="-122"/>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e248876b2?vop=1&amp;pid=82e43e0ba&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destroyed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earthquake.</a:t>
            </a:r>
            <a:endParaRPr lang="en-US" altLang="zh-CN" dirty="0"/>
          </a:p>
        </p:txBody>
      </p:sp>
      <p:sp>
        <p:nvSpPr>
          <p:cNvPr id="3" name="QC_5_AN.2_1#e248876b2.blank?vop=1&amp;pid=82e43e0ba&amp;color=0,0,0&amp;vpa=1&amp;vtp=1"/>
          <p:cNvSpPr/>
          <p:nvPr/>
        </p:nvSpPr>
        <p:spPr>
          <a:xfrm>
            <a:off x="5944648" y="1048512"/>
            <a:ext cx="319088" cy="373190"/>
          </a:xfrm>
          <a:prstGeom prst="rect">
            <a:avLst/>
          </a:prstGeom>
          <a:noFill/>
        </p:spPr>
        <p:txBody>
          <a:bodyPr wrap="none" lIns="0" tIns="0" rIns="0" bIns="0" rtlCol="0" anchor="t"/>
          <a:lstStyle/>
          <a:p>
            <a:pPr algn="ctr">
              <a:lnSpc>
                <a:spcPts val="33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5_BD.1_2#e248876b2.choices?vop=1&amp;pid=82e43e0ba&amp;color=0,0,0&amp;vtp=1&amp;bbb=1"/>
          <p:cNvSpPr/>
          <p:nvPr/>
        </p:nvSpPr>
        <p:spPr>
          <a:xfrm>
            <a:off x="832104" y="1903158"/>
            <a:ext cx="10533888" cy="360680"/>
          </a:xfrm>
          <a:prstGeom prst="rect">
            <a:avLst/>
          </a:prstGeom>
          <a:noFill/>
        </p:spPr>
        <p:txBody>
          <a:bodyPr wrap="none" lIns="0" tIns="0" rIns="0" bIns="0" rtlCol="0" anchor="t"/>
          <a:lstStyle/>
          <a:p>
            <a:pPr>
              <a:lnSpc>
                <a:spcPts val="3200"/>
              </a:lnSpc>
              <a:tabLst>
                <a:tab pos="2782570" algn="l"/>
                <a:tab pos="5400040" algn="l"/>
                <a:tab pos="816991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unhappy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reluctant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forced</a:t>
            </a:r>
            <a:endParaRPr lang="en-US" altLang="zh-CN" sz="1800" dirty="0"/>
          </a:p>
        </p:txBody>
      </p:sp>
      <p:sp>
        <p:nvSpPr>
          <p:cNvPr id="5" name="QC_5_AS.3_1#e248876b2?vop=1&amp;pid=82e43e0ba&amp;color=0,0,0&amp;vtp=1&amp;bbb=1&amp;hb=1"/>
          <p:cNvSpPr/>
          <p:nvPr/>
        </p:nvSpPr>
        <p:spPr>
          <a:xfrm>
            <a:off x="832104" y="232346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解题策略：看到文本中的标志词Therefore可以判定前后两句为因果关系。前文提到“这个男人热心肠</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面应自然接出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“所以他愿意帮助那些孩子”。故选B项。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a415b6a5f?pid=acf4d3693&amp;color=0,0,0&amp;vtp=1&amp;bt=1&amp;bbb=1"/>
          <p:cNvSpPr/>
          <p:nvPr/>
        </p:nvSpPr>
        <p:spPr>
          <a:xfrm>
            <a:off x="832104" y="1075944"/>
            <a:ext cx="10533888" cy="335280"/>
          </a:xfrm>
          <a:prstGeom prst="rect">
            <a:avLst/>
          </a:prstGeom>
          <a:noFill/>
        </p:spPr>
        <p:txBody>
          <a:bodyPr wrap="none" lIns="0" tIns="0" rIns="0" bIns="0" rtlCol="0" anchor="ctr"/>
          <a:lstStyle/>
          <a:p>
            <a:pPr algn="l">
              <a:lnSpc>
                <a:spcPts val="2800"/>
              </a:lnSpc>
            </a:pP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a:t>
            </a:r>
            <a:r>
              <a:rPr lang="en-US" altLang="zh-CN" sz="22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文本中未出现明显的因果关系标志词</a:t>
            </a:r>
            <a:endParaRPr lang="en-US" altLang="zh-CN" sz="2200" dirty="0"/>
          </a:p>
        </p:txBody>
      </p:sp>
      <p:sp>
        <p:nvSpPr>
          <p:cNvPr id="3" name="P_5_BD#fb7a89530?pid=a415b6a5f&amp;color=0,0,0&amp;vtp=1&amp;bbb=1"/>
          <p:cNvSpPr/>
          <p:nvPr/>
        </p:nvSpPr>
        <p:spPr>
          <a:xfrm>
            <a:off x="832104" y="1422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这种情况会出现两种考法：</a:t>
            </a:r>
            <a:endParaRPr lang="en-US" altLang="zh-CN" sz="1800" dirty="0"/>
          </a:p>
          <a:p>
            <a:pPr>
              <a:lnSpc>
                <a:spcPts val="31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选项中含有表示因果关系的词，需根据上下文逻辑选出最佳选项。</a:t>
            </a:r>
            <a:endParaRPr lang="en-US" altLang="zh-CN" sz="1800" dirty="0"/>
          </a:p>
        </p:txBody>
      </p:sp>
      <p:sp>
        <p:nvSpPr>
          <p:cNvPr id="4" name="QC_5_BD.4_1#d927cf750?vop=1&amp;pid=a415b6a5f&amp;color=0,0,0&amp;vtp=1&amp;bbb=1&amp;hb=1"/>
          <p:cNvSpPr/>
          <p:nvPr/>
        </p:nvSpPr>
        <p:spPr>
          <a:xfrm>
            <a:off x="832104" y="2251075"/>
            <a:ext cx="10533888" cy="11893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Merritt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circumference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（周长）</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40,074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neighbourhood.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messages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kindness.</a:t>
            </a:r>
            <a:endParaRPr lang="en-US" altLang="zh-CN" dirty="0"/>
          </a:p>
        </p:txBody>
      </p:sp>
      <p:sp>
        <p:nvSpPr>
          <p:cNvPr id="5" name="QC_5_AN.5_1#d927cf750.blank?vop=1&amp;pid=a415b6a5f&amp;color=0,0,0&amp;vpa=2&amp;vtp=1"/>
          <p:cNvSpPr/>
          <p:nvPr/>
        </p:nvSpPr>
        <p:spPr>
          <a:xfrm>
            <a:off x="8235410" y="2639695"/>
            <a:ext cx="331788" cy="373190"/>
          </a:xfrm>
          <a:prstGeom prst="rect">
            <a:avLst/>
          </a:prstGeom>
          <a:noFill/>
        </p:spPr>
        <p:txBody>
          <a:bodyPr wrap="none" lIns="0" tIns="0" rIns="0" bIns="0" rtlCol="0" anchor="t"/>
          <a:lstStyle/>
          <a:p>
            <a:pPr algn="ctr">
              <a:lnSpc>
                <a:spcPts val="33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6" name="QC_5_BD.4_2#d927cf750.choices?vop=1&amp;pid=a415b6a5f&amp;color=0,0,0&amp;vtp=1&amp;bbb=1"/>
          <p:cNvSpPr/>
          <p:nvPr/>
        </p:nvSpPr>
        <p:spPr>
          <a:xfrm>
            <a:off x="832104" y="3490658"/>
            <a:ext cx="10533888" cy="360680"/>
          </a:xfrm>
          <a:prstGeom prst="rect">
            <a:avLst/>
          </a:prstGeom>
          <a:noFill/>
        </p:spPr>
        <p:txBody>
          <a:bodyPr wrap="none" lIns="0" tIns="0" rIns="0" bIns="0" rtlCol="0" anchor="t"/>
          <a:lstStyle/>
          <a:p>
            <a:pPr>
              <a:lnSpc>
                <a:spcPts val="3200"/>
              </a:lnSpc>
              <a:tabLst>
                <a:tab pos="2684145" algn="l"/>
                <a:tab pos="5050790" algn="l"/>
                <a:tab pos="798893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coincidence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consequence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contrary</a:t>
            </a:r>
            <a:endParaRPr lang="en-US" altLang="zh-CN" sz="1800" dirty="0"/>
          </a:p>
        </p:txBody>
      </p:sp>
      <p:sp>
        <p:nvSpPr>
          <p:cNvPr id="7" name="QC_5_AS.6_1#d927cf750?vop=1&amp;pid=a415b6a5f&amp;color=0,0,0&amp;vtp=1&amp;bbb=1&amp;hb=1"/>
          <p:cNvSpPr/>
          <p:nvPr/>
        </p:nvSpPr>
        <p:spPr>
          <a:xfrm>
            <a:off x="832104" y="3910965"/>
            <a:ext cx="10533888" cy="20275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解题策略：解此类题目时，我们应仔细分析上下文。根据上文“to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circumference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40,074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neighbourhood”可知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,梅里特想在不离开自己的社区的情况</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下骑行等于地球周长的距离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——约40,074千米，下文叙述的“认识了许多邻居”是这件事带来的结果</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consequence衔接。by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coincidence意为“巧合地”；in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particular意为“尤其”；as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consequence意为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contrary意为“相反地”。故选C项。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bg/>
                                          </p:spTgt>
                                        </p:tgtEl>
                                        <p:attrNameLst>
                                          <p:attrName>style.visibility</p:attrName>
                                        </p:attrNameLst>
                                      </p:cBhvr>
                                      <p:to>
                                        <p:strVal val="visible"/>
                                      </p:to>
                                    </p:set>
                                    <p:anim calcmode="lin" valueType="num">
                                      <p:cBhvr additive="base">
                                        <p:cTn id="1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7">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 calcmode="lin" valueType="num">
                                      <p:cBhvr additive="base">
                                        <p:cTn id="2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 calcmode="lin" valueType="num">
                                      <p:cBhvr additive="base">
                                        <p:cTn id="2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anim calcmode="lin" valueType="num">
                                      <p:cBhvr additive="base">
                                        <p:cTn id="3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7">
                                            <p:txEl>
                                              <p:pRg st="4" end="4"/>
                                            </p:txEl>
                                          </p:spTgt>
                                        </p:tgtEl>
                                        <p:attrNameLst>
                                          <p:attrName>style.visibility</p:attrName>
                                        </p:attrNameLst>
                                      </p:cBhvr>
                                      <p:to>
                                        <p:strVal val="visible"/>
                                      </p:to>
                                    </p:set>
                                    <p:anim calcmode="lin" valueType="num">
                                      <p:cBhvr additive="base">
                                        <p:cTn id="37"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7"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7b5df40c0?pid=a415b6a5f&amp;color=0,0,0&amp;vtp=1&amp;bt=1&amp;bbb=1"/>
          <p:cNvSpPr/>
          <p:nvPr/>
        </p:nvSpPr>
        <p:spPr>
          <a:xfrm>
            <a:off x="832104" y="1080000"/>
            <a:ext cx="10533888" cy="1189355"/>
          </a:xfrm>
          <a:prstGeom prst="rect">
            <a:avLst/>
          </a:prstGeom>
          <a:noFill/>
        </p:spPr>
        <p:txBody>
          <a:bodyPr wrap="none" lIns="0" tIns="0" rIns="0" bIns="0" rtlCol="0" anchor="t"/>
          <a:lstStyle/>
          <a:p>
            <a:pPr algn="l">
              <a:lnSpc>
                <a:spcPts val="3300"/>
              </a:lnSpc>
            </a:pPr>
            <a:r>
              <a:rPr lang="en-US" altLang="zh-CN" b="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       2</a:t>
            </a:r>
            <a:r>
              <a:rPr lang="en-US" altLang="zh-CN" b="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通过结构判断因果关系。</a:t>
            </a:r>
            <a:endPar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小贴士</a:t>
            </a:r>
            <a:endParaRPr lang="en-US" altLang="zh-CN" sz="1800" dirty="0"/>
          </a:p>
          <a:p>
            <a:pPr algn="l">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在分词作结果状语和结果状语从句等语法形式都能暗示因果关系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0c4862e47?vop=1&amp;pid=a415b6a5f&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例1：</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endParaRPr lang="en-US" altLang="zh-CN" dirty="0"/>
          </a:p>
        </p:txBody>
      </p:sp>
      <p:sp>
        <p:nvSpPr>
          <p:cNvPr id="3" name="QC_5_AN.8_1#0c4862e47.blank?vop=1&amp;pid=a415b6a5f&amp;color=0,0,0&amp;vpa=3&amp;vtp=1"/>
          <p:cNvSpPr/>
          <p:nvPr/>
        </p:nvSpPr>
        <p:spPr>
          <a:xfrm>
            <a:off x="9983247" y="1048512"/>
            <a:ext cx="319088" cy="373190"/>
          </a:xfrm>
          <a:prstGeom prst="rect">
            <a:avLst/>
          </a:prstGeom>
          <a:noFill/>
        </p:spPr>
        <p:txBody>
          <a:bodyPr wrap="none" lIns="0" tIns="0" rIns="0" bIns="0" rtlCol="0" anchor="t"/>
          <a:lstStyle/>
          <a:p>
            <a:pPr algn="ctr">
              <a:lnSpc>
                <a:spcPts val="33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5_BD.7_2#0c4862e47.choices?vop=1&amp;pid=a415b6a5f&amp;color=0,0,0&amp;vtp=1&amp;bbb=1"/>
          <p:cNvSpPr/>
          <p:nvPr/>
        </p:nvSpPr>
        <p:spPr>
          <a:xfrm>
            <a:off x="832104" y="1903158"/>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impressive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horrifying</a:t>
            </a:r>
            <a:endParaRPr lang="en-US" altLang="zh-CN" sz="1800" dirty="0"/>
          </a:p>
        </p:txBody>
      </p:sp>
      <p:sp>
        <p:nvSpPr>
          <p:cNvPr id="5" name="QC_5_AS.9_1#0c4862e47?vop=1&amp;pid=a415b6a5f&amp;color=0,0,0&amp;vtp=1&amp;bbb=1&amp;hb=1"/>
          <p:cNvSpPr/>
          <p:nvPr/>
        </p:nvSpPr>
        <p:spPr>
          <a:xfrm>
            <a:off x="832104" y="232346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解题策略：根据现在分词短语leaving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us可知，此处表示自然而然的结果</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；再根据</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task可知，这位经理竭力完成任务，由此可推知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，他应是给</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a:t>
            </a:r>
            <a:endPar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们”留下了令人深刻的回忆。此处存在潜在的因果关系，表示事件产生的结果。故B项impressive符合题意。</a:t>
            </a:r>
            <a:endParaRPr lang="en-US" altLang="zh-CN" dirty="0"/>
          </a:p>
        </p:txBody>
      </p:sp>
      <p:sp>
        <p:nvSpPr>
          <p:cNvPr id="6" name="QC_5_BD.10_1#11726fce0?vop=1&amp;pid=a415b6a5f&amp;color=0,0,0&amp;vtp=1&amp;bbb=1"/>
          <p:cNvSpPr/>
          <p:nvPr/>
        </p:nvSpPr>
        <p:spPr>
          <a:xfrm>
            <a:off x="832104" y="3563048"/>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例2：</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1800" dirty="0"/>
          </a:p>
        </p:txBody>
      </p:sp>
      <p:sp>
        <p:nvSpPr>
          <p:cNvPr id="7" name="QC_5_AN.11_1#11726fce0.blank?vop=1&amp;pid=a415b6a5f&amp;color=0,0,0&amp;vpa=4&amp;vtp=1"/>
          <p:cNvSpPr/>
          <p:nvPr/>
        </p:nvSpPr>
        <p:spPr>
          <a:xfrm>
            <a:off x="6160548" y="3521138"/>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8" name="QC_5_BD.10_2#11726fce0.choices?vop=1&amp;pid=a415b6a5f&amp;color=0,0,0&amp;vtp=1&amp;bbb=1"/>
          <p:cNvSpPr/>
          <p:nvPr/>
        </p:nvSpPr>
        <p:spPr>
          <a:xfrm>
            <a:off x="832104" y="3978338"/>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wiped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endParaRPr lang="en-US" altLang="zh-CN" sz="1800" dirty="0"/>
          </a:p>
        </p:txBody>
      </p:sp>
      <p:sp>
        <p:nvSpPr>
          <p:cNvPr id="9" name="QC_5_AS.12_1#11726fce0?vop=1&amp;pid=a415b6a5f&amp;color=0,0,0&amp;vtp=1&amp;bbb=1&amp;hb=1"/>
          <p:cNvSpPr/>
          <p:nvPr/>
        </p:nvSpPr>
        <p:spPr>
          <a:xfrm>
            <a:off x="832104" y="4398645"/>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解题策略：根据so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可知，此处表示“小说感人”的结果，结合选项可知，此处应为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tears，意为“哭了起来”。故选B项。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txEl>
                                              <p:pRg st="1" end="1"/>
                                            </p:txEl>
                                          </p:spTgt>
                                        </p:tgtEl>
                                        <p:attrNameLst>
                                          <p:attrName>style.visibility</p:attrName>
                                        </p:attrNameLst>
                                      </p:cBhvr>
                                      <p:to>
                                        <p:strVal val="visible"/>
                                      </p:to>
                                    </p:set>
                                    <p:anim calcmode="lin" valueType="num">
                                      <p:cBhvr additive="base">
                                        <p:cTn id="2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5">
                                            <p:txEl>
                                              <p:pRg st="2" end="2"/>
                                            </p:txEl>
                                          </p:spTgt>
                                        </p:tgtEl>
                                        <p:attrNameLst>
                                          <p:attrName>style.visibility</p:attrName>
                                        </p:attrNameLst>
                                      </p:cBhvr>
                                      <p:to>
                                        <p:strVal val="visible"/>
                                      </p:to>
                                    </p:set>
                                    <p:anim calcmode="lin" valueType="num">
                                      <p:cBhvr additive="base">
                                        <p:cTn id="3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 calcmode="lin" valueType="num">
                                      <p:cBhvr additive="base">
                                        <p:cTn id="3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7">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 calcmode="lin" valueType="num">
                                      <p:cBhvr additive="base">
                                        <p:cTn id="4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9">
                                            <p:bg/>
                                          </p:spTgt>
                                        </p:tgtEl>
                                        <p:attrNameLst>
                                          <p:attrName>style.visibility</p:attrName>
                                        </p:attrNameLst>
                                      </p:cBhvr>
                                      <p:to>
                                        <p:strVal val="visible"/>
                                      </p:to>
                                    </p:set>
                                    <p:anim calcmode="lin" valueType="num">
                                      <p:cBhvr additive="base">
                                        <p:cTn id="49"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9">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9">
                                            <p:txEl>
                                              <p:pRg st="0" end="0"/>
                                            </p:txEl>
                                          </p:spTgt>
                                        </p:tgtEl>
                                        <p:attrNameLst>
                                          <p:attrName>style.visibility</p:attrName>
                                        </p:attrNameLst>
                                      </p:cBhvr>
                                      <p:to>
                                        <p:strVal val="visible"/>
                                      </p:to>
                                    </p:set>
                                    <p:anim calcmode="lin" valueType="num">
                                      <p:cBhvr additive="base">
                                        <p:cTn id="5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9">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9">
                                            <p:txEl>
                                              <p:pRg st="1" end="1"/>
                                            </p:txEl>
                                          </p:spTgt>
                                        </p:tgtEl>
                                        <p:attrNameLst>
                                          <p:attrName>style.visibility</p:attrName>
                                        </p:attrNameLst>
                                      </p:cBhvr>
                                      <p:to>
                                        <p:strVal val="visible"/>
                                      </p:to>
                                    </p:set>
                                    <p:anim calcmode="lin" valueType="num">
                                      <p:cBhvr additive="base">
                                        <p:cTn id="57"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3_1#1be58ffde?vop=1&amp;pid=c44fe600a&amp;color=0,0,0&amp;vtp=1&amp;bt=1&amp;bbb=1&amp;hb=1"/>
          <p:cNvSpPr/>
          <p:nvPr/>
        </p:nvSpPr>
        <p:spPr>
          <a:xfrm>
            <a:off x="832104" y="108000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全国新课标</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Ⅰ2024]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boredom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jogging,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 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rode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flew</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Diego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sister.</a:t>
            </a:r>
            <a:endParaRPr lang="en-US" altLang="zh-CN" dirty="0"/>
          </a:p>
        </p:txBody>
      </p:sp>
      <p:sp>
        <p:nvSpPr>
          <p:cNvPr id="3" name="QC_4_AN.14_1#1be58ffde.blank?vop=1&amp;pid=c44fe600a&amp;color=0,0,0&amp;vpa=5&amp;vtp=1"/>
          <p:cNvSpPr/>
          <p:nvPr/>
        </p:nvSpPr>
        <p:spPr>
          <a:xfrm>
            <a:off x="10738485" y="1438910"/>
            <a:ext cx="862330" cy="471805"/>
          </a:xfrm>
          <a:prstGeom prst="rect">
            <a:avLst/>
          </a:prstGeom>
          <a:noFill/>
        </p:spPr>
        <p:txBody>
          <a:bodyPr wrap="none" lIns="0" tIns="0" rIns="0" bIns="0" rtlCol="0" anchor="t"/>
          <a:lstStyle/>
          <a:p>
            <a:pPr algn="ctr">
              <a:lnSpc>
                <a:spcPts val="33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4_BD.13_2#1be58ffde.choices?vop=1&amp;pid=c44fe600a&amp;color=0,0,0&amp;vtp=1&amp;bbb=1"/>
          <p:cNvSpPr/>
          <p:nvPr/>
        </p:nvSpPr>
        <p:spPr>
          <a:xfrm>
            <a:off x="832104" y="2729539"/>
            <a:ext cx="10533888" cy="360680"/>
          </a:xfrm>
          <a:prstGeom prst="rect">
            <a:avLst/>
          </a:prstGeom>
          <a:noFill/>
        </p:spPr>
        <p:txBody>
          <a:bodyPr wrap="none" lIns="0" tIns="0" rIns="0" bIns="0" rtlCol="0" anchor="t"/>
          <a:lstStyle/>
          <a:p>
            <a:pPr>
              <a:lnSpc>
                <a:spcPts val="3200"/>
              </a:lnSpc>
              <a:tabLst>
                <a:tab pos="2623820" algn="l"/>
                <a:tab pos="5234940" algn="l"/>
                <a:tab pos="793496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1800" dirty="0"/>
          </a:p>
        </p:txBody>
      </p:sp>
      <p:sp>
        <p:nvSpPr>
          <p:cNvPr id="5" name="QC_4_AS.15_1#1be58ffde?vop=1&amp;pid=c44fe600a&amp;color=0,0,0&amp;vtp=1&amp;bbb=1&amp;hb=1"/>
          <p:cNvSpPr/>
          <p:nvPr/>
        </p:nvSpPr>
        <p:spPr>
          <a:xfrm>
            <a:off x="832104" y="3090156"/>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首先找到文中的因果关系标志词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接着分析设空处前面的句子可知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作者不喜欢跑步了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空后接着提到</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作者想参加自行车比赛</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由此我们可以推断设空句应表示作者的喜好从跑步转向骑车</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改用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求助于</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符合语境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项</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 calcmode="lin" valueType="num">
                                      <p:cBhvr additive="base">
                                        <p:cTn id="2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3389</Words>
  <Application>WPS 演示</Application>
  <PresentationFormat>宽屏</PresentationFormat>
  <Paragraphs>113</Paragraphs>
  <Slides>12</Slides>
  <Notes>12</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12</vt:i4>
      </vt:variant>
    </vt:vector>
  </HeadingPairs>
  <TitlesOfParts>
    <vt:vector size="27" baseType="lpstr">
      <vt:lpstr>Arial</vt:lpstr>
      <vt:lpstr>宋体</vt:lpstr>
      <vt:lpstr>Wingdings</vt:lpstr>
      <vt:lpstr>黑体</vt:lpstr>
      <vt:lpstr>黑体</vt:lpstr>
      <vt:lpstr>微软雅黑</vt:lpstr>
      <vt:lpstr>微软雅黑</vt:lpstr>
      <vt:lpstr>宋体</vt:lpstr>
      <vt:lpstr>Times New Roman</vt:lpstr>
      <vt:lpstr>Times New Roman</vt:lpstr>
      <vt:lpstr>楷体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cp:lastModifiedBy>
  <cp:revision>3</cp:revision>
  <dcterms:created xsi:type="dcterms:W3CDTF">2025-11-03T11:03:00Z</dcterms:created>
  <dcterms:modified xsi:type="dcterms:W3CDTF">2025-11-05T08:38:24Z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B70412B9459E4267A0F645D60680DE1C_12</vt:lpwstr>
  </property>
  <property fmtid="{D5CDD505-2E9C-101B-9397-08002B2CF9AE}" pid="3" name="KSOProductBuildVer">
    <vt:lpwstr>2052-12.1.0.22529</vt:lpwstr>
  </property>
</Properties>
</file>